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16"/>
  </p:notesMasterIdLst>
  <p:sldIdLst>
    <p:sldId id="256" r:id="rId2"/>
    <p:sldId id="276" r:id="rId3"/>
    <p:sldId id="295" r:id="rId4"/>
    <p:sldId id="298" r:id="rId5"/>
    <p:sldId id="299" r:id="rId6"/>
    <p:sldId id="303" r:id="rId7"/>
    <p:sldId id="304" r:id="rId8"/>
    <p:sldId id="308" r:id="rId9"/>
    <p:sldId id="305" r:id="rId10"/>
    <p:sldId id="296" r:id="rId11"/>
    <p:sldId id="300" r:id="rId12"/>
    <p:sldId id="301" r:id="rId13"/>
    <p:sldId id="309" r:id="rId14"/>
    <p:sldId id="294" r:id="rId1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ABDD89-3ADF-4246-BB05-3ECB538AE2FF}">
          <p14:sldIdLst>
            <p14:sldId id="256"/>
            <p14:sldId id="276"/>
            <p14:sldId id="295"/>
            <p14:sldId id="298"/>
            <p14:sldId id="299"/>
            <p14:sldId id="303"/>
            <p14:sldId id="304"/>
            <p14:sldId id="308"/>
            <p14:sldId id="305"/>
            <p14:sldId id="296"/>
            <p14:sldId id="300"/>
            <p14:sldId id="301"/>
            <p14:sldId id="309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71"/>
    <p:restoredTop sz="61573"/>
  </p:normalViewPr>
  <p:slideViewPr>
    <p:cSldViewPr snapToGrid="0">
      <p:cViewPr varScale="1">
        <p:scale>
          <a:sx n="94" d="100"/>
          <a:sy n="94" d="100"/>
        </p:scale>
        <p:origin x="81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png>
</file>

<file path=ppt/media/image18.jpeg>
</file>

<file path=ppt/media/image2.jpeg>
</file>

<file path=ppt/media/image3.jpe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A1FD2-4744-8444-A772-E0174A70B928}" type="datetimeFigureOut">
              <a:rPr lang="en-DE" smtClean="0"/>
              <a:t>05.10.23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640EF-DE9D-C040-B9F7-1C10FBC60DA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203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oday we’re going to present the result of the project which we developed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for me as XtAI lab 2 and for Maryam as lab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363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it’s basic visualization of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</a:t>
            </a:r>
            <a:r>
              <a:rPr lang="en-DE" dirty="0"/>
              <a:t>e receive complex network and unsorted data structre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</a:t>
            </a:r>
            <a:r>
              <a:rPr lang="en-DE" dirty="0"/>
              <a:t>eed to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s a result we can have organized data structure and user-friendly bipartate network to show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en-DE" dirty="0"/>
              <a:t>n 1 side authors and another side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7289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ere is the arch of the backend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we’re in the university and it was a scientific project and I thought I should think of future work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and the future students which gonna develop firther this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</a:t>
            </a:r>
            <a:r>
              <a:rPr lang="en-DE" dirty="0"/>
              <a:t>s you can see I tried to stick to the best practices like CA and SRP to make it easier for future development or maintanance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5951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we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3523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</a:t>
            </a:r>
            <a:r>
              <a:rPr lang="en-DE" dirty="0"/>
              <a:t>e were working in somewhere between github repos and complex networks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As you can see we developed here in between an app which receives from git repo a complex netwrok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naysize and make it clean using git2net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nd finally shows it to the end users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025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Now I wanna talk in more detail about the backend part of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Project Management: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Oversaw the project timeline, ensuring milestones were achieved.</a:t>
            </a: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Library Mastery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Learned and implemented git2net,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pathpy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, and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NetworkX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for data pre-processing, calculations, and analytics.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Data Analysis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Offered insights and intuitions into the collaboration network of a Git repository.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System Architecture</a:t>
            </a: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Took charge of designing the system's overall structure.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API Setup</a:t>
            </a: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Established the API endpoints using Flask.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Backend Development</a:t>
            </a: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Focused on clean, maintainable coding practices for backend implementation.</a:t>
            </a:r>
          </a:p>
          <a:p>
            <a:pPr lvl="1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Single Responsibility Principle (SRP) Application: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Ensured that each class/module had only one job, enhancing maintainability and scalability.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Documentation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Wrote a README file, provided inline code comments, and ensured overall code readability.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System Visualization: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Produced UML diagrams to represent system architecture.</a:t>
            </a:r>
          </a:p>
          <a:p>
            <a:pPr lvl="1"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778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hese are the main tools which have been used in backend side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5991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Flask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at the end we wanted to user git2net and it’s Python based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o reduce compexity of component integrations I decided to use a Python based framework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6548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</a:t>
            </a:r>
            <a:r>
              <a:rPr lang="en-DE" dirty="0"/>
              <a:t>it2net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en-DE" dirty="0"/>
              <a:t>t’s the core library which we used to analyse the git repo as well as the network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16362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NetworkX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DE" dirty="0"/>
              <a:t>In addition to the analyse and visualization the app can show useful measurements like degree of centrality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Which the calculation are being done using </a:t>
            </a:r>
            <a:r>
              <a:rPr lang="en-GB" dirty="0" err="1"/>
              <a:t>NetworkX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29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Before we know more about the app it’s required to know what is Bipartite graphs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Graphs which edges can be divided to 2 groups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All edges connects sets </a:t>
            </a:r>
            <a:r>
              <a:rPr lang="en-GB" dirty="0" err="1"/>
              <a:t>togethe</a:t>
            </a:r>
            <a:r>
              <a:rPr lang="en-DE" dirty="0"/>
              <a:t>r not edges of the same set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2331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65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88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65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31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6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76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4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2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2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0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1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6" r:id="rId6"/>
    <p:sldLayoutId id="2147483821" r:id="rId7"/>
    <p:sldLayoutId id="2147483822" r:id="rId8"/>
    <p:sldLayoutId id="2147483823" r:id="rId9"/>
    <p:sldLayoutId id="2147483825" r:id="rId10"/>
    <p:sldLayoutId id="214748382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Video 21" descr="Graphs And Numbers">
            <a:extLst>
              <a:ext uri="{FF2B5EF4-FFF2-40B4-BE49-F238E27FC236}">
                <a16:creationId xmlns:a16="http://schemas.microsoft.com/office/drawing/2014/main" id="{B2D1E2E8-C12E-0390-9BEA-F560790CD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A55473-66FE-2B48-5130-DD6D16C2A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2362200"/>
            <a:ext cx="6172200" cy="2400300"/>
          </a:xfrm>
        </p:spPr>
        <p:txBody>
          <a:bodyPr>
            <a:normAutofit/>
          </a:bodyPr>
          <a:lstStyle/>
          <a:p>
            <a:r>
              <a:rPr lang="en-DE"/>
              <a:t>Graph Analyser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05244-AF8C-0CD1-3639-6B7836FB2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8489" y="5075226"/>
            <a:ext cx="6134911" cy="906474"/>
          </a:xfrm>
        </p:spPr>
        <p:txBody>
          <a:bodyPr>
            <a:normAutofit/>
          </a:bodyPr>
          <a:lstStyle/>
          <a:p>
            <a:r>
              <a:rPr lang="en-DE" dirty="0">
                <a:solidFill>
                  <a:srgbClr val="FFFFFF"/>
                </a:solidFill>
                <a:highlight>
                  <a:srgbClr val="000000"/>
                </a:highlight>
              </a:rPr>
              <a:t>Xtai Lab</a:t>
            </a:r>
          </a:p>
        </p:txBody>
      </p:sp>
      <p:sp>
        <p:nvSpPr>
          <p:cNvPr id="26" name="Date Placeholder 5">
            <a:extLst>
              <a:ext uri="{FF2B5EF4-FFF2-40B4-BE49-F238E27FC236}">
                <a16:creationId xmlns:a16="http://schemas.microsoft.com/office/drawing/2014/main" id="{3D1D4B3D-57E1-48DC-8893-7A0F4B7B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D85EDA0-5BD1-4C5E-8715-49920AB01A7C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Xtai</a:t>
            </a: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Lab</a:t>
            </a:r>
          </a:p>
        </p:txBody>
      </p:sp>
      <p:sp>
        <p:nvSpPr>
          <p:cNvPr id="30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333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21C00-F1C4-1FFF-7040-359270871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398" y="647701"/>
            <a:ext cx="9534525" cy="941760"/>
          </a:xfrm>
        </p:spPr>
        <p:txBody>
          <a:bodyPr anchor="ctr">
            <a:normAutofit/>
          </a:bodyPr>
          <a:lstStyle/>
          <a:p>
            <a:r>
              <a:rPr lang="en-DE" sz="3200"/>
              <a:t>Bipartite graphs</a:t>
            </a:r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2527D425-365A-0548-A1D7-41EB95475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8" y="2096556"/>
            <a:ext cx="10887257" cy="3728886"/>
          </a:xfrm>
          <a:prstGeom prst="rect">
            <a:avLst/>
          </a:prstGeom>
          <a:noFill/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86FBCF00-5BD9-4404-ADD1-79126E752D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7F641BA-3926-409B-86FB-4880BC454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6521AEE-F472-4ED9-82B3-4E0791BB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3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EFEAA-9425-96B1-A044-178C4DD18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371" y="5195986"/>
            <a:ext cx="10629900" cy="947897"/>
          </a:xfrm>
        </p:spPr>
        <p:txBody>
          <a:bodyPr>
            <a:normAutofit/>
          </a:bodyPr>
          <a:lstStyle/>
          <a:p>
            <a:r>
              <a:rPr lang="en-DE" dirty="0"/>
              <a:t>flowchart</a:t>
            </a:r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205A9C55-C4B4-BC24-09CA-04A5A1949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772" y="647700"/>
            <a:ext cx="7750455" cy="4359631"/>
          </a:xfrm>
          <a:prstGeom prst="rect">
            <a:avLst/>
          </a:prstGeom>
          <a:noFill/>
        </p:spPr>
      </p:pic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8FEC7935-71D6-461E-AB51-B3289079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00D4EC2-7EF7-4E9D-8E61-F89039A70F59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D9C2E7B-C261-4427-8970-90F1E8DC2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A443A0C7-3A61-432A-81C6-40FB2C60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11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0208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lass ceiling with white beams">
            <a:extLst>
              <a:ext uri="{FF2B5EF4-FFF2-40B4-BE49-F238E27FC236}">
                <a16:creationId xmlns:a16="http://schemas.microsoft.com/office/drawing/2014/main" id="{ABB0087E-2113-F82B-EB19-C1FEEA3A9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10" b="1221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37DC6-FB26-E550-F4F2-D4BFFE7BF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GB" dirty="0"/>
              <a:t>backend architecture</a:t>
            </a:r>
            <a:endParaRPr lang="en-DE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SRP, Clean Architecture and Open for Extension(Future Work)</a:t>
            </a:r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 descr="A diagram of a application&#10;&#10;Description automatically generated">
            <a:extLst>
              <a:ext uri="{FF2B5EF4-FFF2-40B4-BE49-F238E27FC236}">
                <a16:creationId xmlns:a16="http://schemas.microsoft.com/office/drawing/2014/main" id="{F22D2F31-F044-DBA6-099C-AAC6CE1DC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9415" y="647700"/>
            <a:ext cx="5935236" cy="358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17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Nahaufnahme eines weißen Pferds in der Nacht">
            <a:extLst>
              <a:ext uri="{FF2B5EF4-FFF2-40B4-BE49-F238E27FC236}">
                <a16:creationId xmlns:a16="http://schemas.microsoft.com/office/drawing/2014/main" id="{78CFC264-DCAC-EDA2-CAC9-977C74A28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46" b="6868"/>
          <a:stretch/>
        </p:blipFill>
        <p:spPr>
          <a:xfrm>
            <a:off x="-1" y="10"/>
            <a:ext cx="12192018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064C42-2676-0090-A0FC-C79A66E26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Front-end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9483DAD-E936-402F-93F3-7AF2B2F9CEE5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62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ark floating bulbs with one lit up brightly">
            <a:extLst>
              <a:ext uri="{FF2B5EF4-FFF2-40B4-BE49-F238E27FC236}">
                <a16:creationId xmlns:a16="http://schemas.microsoft.com/office/drawing/2014/main" id="{F861073A-EF8D-A182-8BCE-DB65941C7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94" b="31056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2544CD-EB91-ADFC-729D-AF8A2F159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Thanks for your attention!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62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Writing an appointment on a paper agenda">
            <a:extLst>
              <a:ext uri="{FF2B5EF4-FFF2-40B4-BE49-F238E27FC236}">
                <a16:creationId xmlns:a16="http://schemas.microsoft.com/office/drawing/2014/main" id="{464D8FFC-202B-A2AC-816A-06C8534EE0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-4"/>
            <a:ext cx="12191980" cy="685800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648646-20AC-38C9-945F-EBA7E82DC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1928" y="-1302037"/>
            <a:ext cx="6438645" cy="2400300"/>
          </a:xfrm>
        </p:spPr>
        <p:txBody>
          <a:bodyPr>
            <a:normAutofit/>
          </a:bodyPr>
          <a:lstStyle/>
          <a:p>
            <a:r>
              <a:rPr lang="en-US" sz="4800" dirty="0"/>
              <a:t>Agenda</a:t>
            </a:r>
            <a:endParaRPr lang="en-DE" sz="48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823" y="1565697"/>
            <a:ext cx="5376075" cy="12003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Backend –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Mamad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🙋🏻‍♂️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Frontend – Maryam 🙋🏻‍♀️</a:t>
            </a:r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39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2AC397F7-BB4F-894C-DB51-85C392125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730"/>
          <a:stretch/>
        </p:blipFill>
        <p:spPr>
          <a:xfrm>
            <a:off x="0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B89C25-DC75-DC4C-9D05-6B096E33F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2898" y="647700"/>
            <a:ext cx="4211402" cy="4114800"/>
          </a:xfrm>
        </p:spPr>
        <p:txBody>
          <a:bodyPr anchor="t">
            <a:normAutofit/>
          </a:bodyPr>
          <a:lstStyle/>
          <a:p>
            <a:pPr algn="r"/>
            <a:r>
              <a:rPr lang="en-DE" dirty="0"/>
              <a:t>What is it even about?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2898" y="5075227"/>
            <a:ext cx="4211402" cy="906473"/>
          </a:xfrm>
        </p:spPr>
        <p:txBody>
          <a:bodyPr/>
          <a:lstStyle/>
          <a:p>
            <a:pPr algn="r"/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Graphs from Repos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DEBA7-A3D8-401F-9E79-02A0784FB94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A diagram of a chat bot&#10;&#10;Description automatically generated">
            <a:extLst>
              <a:ext uri="{FF2B5EF4-FFF2-40B4-BE49-F238E27FC236}">
                <a16:creationId xmlns:a16="http://schemas.microsoft.com/office/drawing/2014/main" id="{472397F5-32FB-6908-587D-1884B5CB5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" y="647700"/>
            <a:ext cx="6037498" cy="523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31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Nahaufnahme eines weißen Pferds in der Nacht">
            <a:extLst>
              <a:ext uri="{FF2B5EF4-FFF2-40B4-BE49-F238E27FC236}">
                <a16:creationId xmlns:a16="http://schemas.microsoft.com/office/drawing/2014/main" id="{78CFC264-DCAC-EDA2-CAC9-977C74A281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46" b="6868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064C42-2676-0090-A0FC-C79A66E26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BACK-end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9483DAD-E936-402F-93F3-7AF2B2F9CEE5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371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rk tools on a red background">
            <a:extLst>
              <a:ext uri="{FF2B5EF4-FFF2-40B4-BE49-F238E27FC236}">
                <a16:creationId xmlns:a16="http://schemas.microsoft.com/office/drawing/2014/main" id="{C4B39EBF-C418-1C69-A8B7-8D6BC7E9BA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6" r="10505" b="-1"/>
          <a:stretch/>
        </p:blipFill>
        <p:spPr>
          <a:xfrm>
            <a:off x="20" y="10"/>
            <a:ext cx="81152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8A50EA-1640-AA5D-EBC3-4464C864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647700"/>
            <a:ext cx="4225166" cy="2420756"/>
          </a:xfrm>
        </p:spPr>
        <p:txBody>
          <a:bodyPr anchor="t">
            <a:normAutofit/>
          </a:bodyPr>
          <a:lstStyle/>
          <a:p>
            <a:r>
              <a:rPr lang="en-DE" dirty="0"/>
              <a:t>backend</a:t>
            </a:r>
            <a:br>
              <a:rPr lang="en-DE" dirty="0"/>
            </a:br>
            <a:r>
              <a:rPr lang="en-DE" dirty="0"/>
              <a:t>Core tools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4932" y="914400"/>
            <a:ext cx="2689367" cy="52959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Git2net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NetworkX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5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417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Flask? How To Create The Flask App? - CODERSERA">
            <a:extLst>
              <a:ext uri="{FF2B5EF4-FFF2-40B4-BE49-F238E27FC236}">
                <a16:creationId xmlns:a16="http://schemas.microsoft.com/office/drawing/2014/main" id="{E7ED4CBE-7C63-095C-B74D-3BCC9149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1" r="3985" b="4"/>
          <a:stretch/>
        </p:blipFill>
        <p:spPr bwMode="auto">
          <a:xfrm>
            <a:off x="2001078" y="647700"/>
            <a:ext cx="7168920" cy="486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59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61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575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0609-D060-8B3B-8ADB-359B758BF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git2net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CEC06-D0EC-4A06-06F8-518B9637B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272" y="467814"/>
            <a:ext cx="2280112" cy="5922371"/>
          </a:xfrm>
          <a:prstGeom prst="rect">
            <a:avLst/>
          </a:prstGeom>
          <a:noFill/>
        </p:spPr>
      </p:pic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96388B-C3ED-B150-BCD8-A70F4E902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849" y="3593161"/>
            <a:ext cx="6813492" cy="28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6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5438-EC2B-7412-0F7A-8A8561D90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Pathpy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6FAC9-6C0E-528E-F1A0-27410021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004" y="342899"/>
            <a:ext cx="2314574" cy="6172201"/>
          </a:xfrm>
          <a:prstGeom prst="rect">
            <a:avLst/>
          </a:prstGeom>
          <a:noFill/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9D646-B9C9-FD4B-E445-8D087A4A9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281" y="3063874"/>
            <a:ext cx="3919008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65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5438-EC2B-7412-0F7A-8A8561D90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Networkx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005EED-DEA5-E507-3D78-41215FB34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554" y="800100"/>
            <a:ext cx="3127815" cy="525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F50D33-9A95-EDFB-CB76-F7BF041AF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141" y="3053443"/>
            <a:ext cx="4756510" cy="15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11719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Citation">
      <a:dk1>
        <a:sysClr val="windowText" lastClr="000000"/>
      </a:dk1>
      <a:lt1>
        <a:sysClr val="window" lastClr="FFFFFF"/>
      </a:lt1>
      <a:dk2>
        <a:srgbClr val="01375D"/>
      </a:dk2>
      <a:lt2>
        <a:srgbClr val="F3F2EF"/>
      </a:lt2>
      <a:accent1>
        <a:srgbClr val="29A3D2"/>
      </a:accent1>
      <a:accent2>
        <a:srgbClr val="0669AC"/>
      </a:accent2>
      <a:accent3>
        <a:srgbClr val="FD891C"/>
      </a:accent3>
      <a:accent4>
        <a:srgbClr val="FD6927"/>
      </a:accent4>
      <a:accent5>
        <a:srgbClr val="F95131"/>
      </a:accent5>
      <a:accent6>
        <a:srgbClr val="CE5FAE"/>
      </a:accent6>
      <a:hlink>
        <a:srgbClr val="0F8EC1"/>
      </a:hlink>
      <a:folHlink>
        <a:srgbClr val="DC6400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580</Words>
  <Application>Microsoft Macintosh PowerPoint</Application>
  <PresentationFormat>Widescreen</PresentationFormat>
  <Paragraphs>121</Paragraphs>
  <Slides>14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Grandview</vt:lpstr>
      <vt:lpstr>Grandview Display</vt:lpstr>
      <vt:lpstr>Söhne</vt:lpstr>
      <vt:lpstr>CitationVTI</vt:lpstr>
      <vt:lpstr>Graph Analyser</vt:lpstr>
      <vt:lpstr>Agenda</vt:lpstr>
      <vt:lpstr>What is it even about?</vt:lpstr>
      <vt:lpstr>BACK-end</vt:lpstr>
      <vt:lpstr>backend Core tools</vt:lpstr>
      <vt:lpstr>PowerPoint Presentation</vt:lpstr>
      <vt:lpstr>git2net</vt:lpstr>
      <vt:lpstr>Pathpy</vt:lpstr>
      <vt:lpstr>Networkx</vt:lpstr>
      <vt:lpstr>Bipartite graphs</vt:lpstr>
      <vt:lpstr>flowchart</vt:lpstr>
      <vt:lpstr>backend architecture</vt:lpstr>
      <vt:lpstr>Front-end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Body Repositinioning detector</dc:title>
  <dc:creator>Seyedmohammad Farrahi</dc:creator>
  <cp:lastModifiedBy>Seyedmohammad Farrahi</cp:lastModifiedBy>
  <cp:revision>89</cp:revision>
  <dcterms:created xsi:type="dcterms:W3CDTF">2023-09-08T15:53:22Z</dcterms:created>
  <dcterms:modified xsi:type="dcterms:W3CDTF">2023-10-05T11:36:00Z</dcterms:modified>
</cp:coreProperties>
</file>

<file path=docProps/thumbnail.jpeg>
</file>